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69" r:id="rId2"/>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2F2F2"/>
    <a:srgbClr val="00477B"/>
    <a:srgbClr val="E48797"/>
    <a:srgbClr val="7B2360"/>
    <a:srgbClr val="006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37"/>
    <p:restoredTop sz="80602"/>
  </p:normalViewPr>
  <p:slideViewPr>
    <p:cSldViewPr snapToGrid="0" snapToObjects="1">
      <p:cViewPr varScale="1">
        <p:scale>
          <a:sx n="61" d="100"/>
          <a:sy n="61" d="100"/>
        </p:scale>
        <p:origin x="65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A69967-7EFE-D84A-8EE9-5315AE8E0BFB}" type="datetimeFigureOut">
              <a:rPr lang="en-US" smtClean="0"/>
              <a:t>7/30/18</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20B83-E3A4-5D4B-AD60-7E09755E429D}" type="slidenum">
              <a:rPr lang="en-US" smtClean="0"/>
              <a:t>‹#›</a:t>
            </a:fld>
            <a:endParaRPr lang="en-US"/>
          </a:p>
        </p:txBody>
      </p:sp>
    </p:spTree>
    <p:extLst>
      <p:ext uri="{BB962C8B-B14F-4D97-AF65-F5344CB8AC3E}">
        <p14:creationId xmlns:p14="http://schemas.microsoft.com/office/powerpoint/2010/main" val="2340846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151079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612200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782024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32022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3283803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61026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3C113C-068A-2E43-86BC-BEC68FF600A3}" type="datetimeFigureOut">
              <a:rPr lang="en-US" smtClean="0"/>
              <a:t>7/30/18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014362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3C113C-068A-2E43-86BC-BEC68FF600A3}" type="datetimeFigureOut">
              <a:rPr lang="en-US" smtClean="0"/>
              <a:t>7/30/18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820695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3C113C-068A-2E43-86BC-BEC68FF600A3}" type="datetimeFigureOut">
              <a:rPr lang="en-US" smtClean="0"/>
              <a:t>7/30/18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246068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574515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13532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403C113C-068A-2E43-86BC-BEC68FF600A3}" type="datetimeFigureOut">
              <a:rPr lang="en-US" smtClean="0"/>
              <a:t>7/30/18</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F0AFF185-B3B0-A34B-863D-A74A2D37B43C}" type="slidenum">
              <a:rPr lang="en-US" smtClean="0"/>
              <a:t>‹#›</a:t>
            </a:fld>
            <a:endParaRPr lang="en-US"/>
          </a:p>
        </p:txBody>
      </p:sp>
    </p:spTree>
    <p:extLst>
      <p:ext uri="{BB962C8B-B14F-4D97-AF65-F5344CB8AC3E}">
        <p14:creationId xmlns:p14="http://schemas.microsoft.com/office/powerpoint/2010/main" val="16319275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ms.confex.com/ams/2019Annual/webprogrampreliminary/Session48487.html" TargetMode="External"/><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39000"/>
          </a:schemeClr>
        </a:solid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5F7BB29-A0BD-E449-9C6B-C384AAEBCB80}"/>
              </a:ext>
            </a:extLst>
          </p:cNvPr>
          <p:cNvPicPr>
            <a:picLocks noChangeAspect="1"/>
          </p:cNvPicPr>
          <p:nvPr/>
        </p:nvPicPr>
        <p:blipFill rotWithShape="1">
          <a:blip r:embed="rId2">
            <a:alphaModFix amt="44000"/>
          </a:blip>
          <a:srcRect t="22306" b="11240"/>
          <a:stretch/>
        </p:blipFill>
        <p:spPr>
          <a:xfrm>
            <a:off x="0" y="1223915"/>
            <a:ext cx="6866792" cy="2430623"/>
          </a:xfrm>
          <a:prstGeom prst="rect">
            <a:avLst/>
          </a:prstGeom>
        </p:spPr>
      </p:pic>
      <p:sp>
        <p:nvSpPr>
          <p:cNvPr id="4" name="Rectangle 3">
            <a:extLst>
              <a:ext uri="{FF2B5EF4-FFF2-40B4-BE49-F238E27FC236}">
                <a16:creationId xmlns:a16="http://schemas.microsoft.com/office/drawing/2014/main" id="{2DF20EB3-A63C-A64F-9498-2E3BD120C4D1}"/>
              </a:ext>
            </a:extLst>
          </p:cNvPr>
          <p:cNvSpPr/>
          <p:nvPr/>
        </p:nvSpPr>
        <p:spPr>
          <a:xfrm>
            <a:off x="0" y="0"/>
            <a:ext cx="6858000" cy="1223915"/>
          </a:xfrm>
          <a:prstGeom prst="rect">
            <a:avLst/>
          </a:prstGeom>
          <a:solidFill>
            <a:srgbClr val="004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0B702EE-0881-BC42-B376-E28D6FBE5AF9}"/>
              </a:ext>
            </a:extLst>
          </p:cNvPr>
          <p:cNvSpPr txBox="1"/>
          <p:nvPr/>
        </p:nvSpPr>
        <p:spPr>
          <a:xfrm>
            <a:off x="87925" y="311891"/>
            <a:ext cx="4958862" cy="738664"/>
          </a:xfrm>
          <a:prstGeom prst="rect">
            <a:avLst/>
          </a:prstGeom>
          <a:noFill/>
        </p:spPr>
        <p:txBody>
          <a:bodyPr wrap="square" rtlCol="0">
            <a:spAutoFit/>
          </a:bodyPr>
          <a:lstStyle/>
          <a:p>
            <a:r>
              <a:rPr lang="en-US" sz="2400" b="1" dirty="0">
                <a:solidFill>
                  <a:srgbClr val="E48797"/>
                </a:solidFill>
              </a:rPr>
              <a:t>2019 AMS ANNUAL MEETING</a:t>
            </a:r>
          </a:p>
          <a:p>
            <a:r>
              <a:rPr lang="en-US" dirty="0">
                <a:solidFill>
                  <a:srgbClr val="E48797"/>
                </a:solidFill>
              </a:rPr>
              <a:t>JANUARY 6-10, 2019 | PHOENIX, AZ</a:t>
            </a:r>
          </a:p>
        </p:txBody>
      </p:sp>
      <p:sp>
        <p:nvSpPr>
          <p:cNvPr id="6" name="Pentagon 5">
            <a:extLst>
              <a:ext uri="{FF2B5EF4-FFF2-40B4-BE49-F238E27FC236}">
                <a16:creationId xmlns:a16="http://schemas.microsoft.com/office/drawing/2014/main" id="{735D32BE-40B4-D54B-A121-DCA785280FD9}"/>
              </a:ext>
            </a:extLst>
          </p:cNvPr>
          <p:cNvSpPr/>
          <p:nvPr/>
        </p:nvSpPr>
        <p:spPr>
          <a:xfrm rot="5400000">
            <a:off x="4774227" y="272561"/>
            <a:ext cx="1899138" cy="1354019"/>
          </a:xfrm>
          <a:prstGeom prst="homePlate">
            <a:avLst/>
          </a:prstGeom>
          <a:solidFill>
            <a:srgbClr val="E487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7" name="TextBox 6">
            <a:extLst>
              <a:ext uri="{FF2B5EF4-FFF2-40B4-BE49-F238E27FC236}">
                <a16:creationId xmlns:a16="http://schemas.microsoft.com/office/drawing/2014/main" id="{FD961F4F-27B5-544D-96EC-1F8AA094C2E5}"/>
              </a:ext>
            </a:extLst>
          </p:cNvPr>
          <p:cNvSpPr txBox="1"/>
          <p:nvPr/>
        </p:nvSpPr>
        <p:spPr>
          <a:xfrm>
            <a:off x="4994035" y="171254"/>
            <a:ext cx="1459523" cy="1477328"/>
          </a:xfrm>
          <a:prstGeom prst="rect">
            <a:avLst/>
          </a:prstGeom>
          <a:noFill/>
        </p:spPr>
        <p:txBody>
          <a:bodyPr wrap="square" rtlCol="0">
            <a:spAutoFit/>
          </a:bodyPr>
          <a:lstStyle/>
          <a:p>
            <a:pPr algn="ctr"/>
            <a:r>
              <a:rPr lang="en-US" b="1" dirty="0"/>
              <a:t>EXTENDED</a:t>
            </a:r>
          </a:p>
          <a:p>
            <a:pPr algn="ctr"/>
            <a:r>
              <a:rPr lang="en-US" dirty="0"/>
              <a:t>Submission Deadline: </a:t>
            </a:r>
          </a:p>
          <a:p>
            <a:pPr algn="ctr"/>
            <a:r>
              <a:rPr lang="en-US" b="1" dirty="0"/>
              <a:t>August 8th</a:t>
            </a:r>
          </a:p>
          <a:p>
            <a:pPr algn="ctr"/>
            <a:endParaRPr lang="en-US" b="1" dirty="0"/>
          </a:p>
        </p:txBody>
      </p:sp>
      <p:sp>
        <p:nvSpPr>
          <p:cNvPr id="8" name="TextBox 7">
            <a:extLst>
              <a:ext uri="{FF2B5EF4-FFF2-40B4-BE49-F238E27FC236}">
                <a16:creationId xmlns:a16="http://schemas.microsoft.com/office/drawing/2014/main" id="{E586CB69-0782-6540-8957-908D8023E889}"/>
              </a:ext>
            </a:extLst>
          </p:cNvPr>
          <p:cNvSpPr txBox="1"/>
          <p:nvPr/>
        </p:nvSpPr>
        <p:spPr>
          <a:xfrm>
            <a:off x="0" y="1695169"/>
            <a:ext cx="6866792" cy="1508105"/>
          </a:xfrm>
          <a:prstGeom prst="rect">
            <a:avLst/>
          </a:prstGeom>
          <a:solidFill>
            <a:srgbClr val="FFFFFF">
              <a:alpha val="50980"/>
            </a:srgbClr>
          </a:solidFill>
        </p:spPr>
        <p:txBody>
          <a:bodyPr wrap="square" rtlCol="0">
            <a:spAutoFit/>
          </a:bodyPr>
          <a:lstStyle/>
          <a:p>
            <a:pPr algn="ctr"/>
            <a:r>
              <a:rPr lang="en-US" sz="2400" b="1" dirty="0">
                <a:latin typeface="Arial" panose="020B0604020202020204" pitchFamily="34" charset="0"/>
                <a:cs typeface="Arial" panose="020B0604020202020204" pitchFamily="34" charset="0"/>
              </a:rPr>
              <a:t>Themed Joint Session Extreme Wildfire and Smoke Plumes:</a:t>
            </a:r>
          </a:p>
          <a:p>
            <a:pPr algn="ctr"/>
            <a:r>
              <a:rPr lang="en-US" sz="2400" b="1" i="1" dirty="0">
                <a:latin typeface="Arial" panose="020B0604020202020204" pitchFamily="34" charset="0"/>
                <a:cs typeface="Arial" panose="020B0604020202020204" pitchFamily="34" charset="0"/>
              </a:rPr>
              <a:t>Causes, Impacts, Predictability </a:t>
            </a:r>
            <a:endParaRPr lang="en-US" b="1" i="1" dirty="0">
              <a:latin typeface="Arial" panose="020B0604020202020204" pitchFamily="34" charset="0"/>
              <a:cs typeface="Arial" panose="020B0604020202020204" pitchFamily="34" charset="0"/>
            </a:endParaRPr>
          </a:p>
          <a:p>
            <a:pPr algn="ctr"/>
            <a:r>
              <a:rPr lang="en-US" sz="2000" b="1" i="1" dirty="0">
                <a:latin typeface="Arial" panose="020B0604020202020204" pitchFamily="34" charset="0"/>
                <a:cs typeface="Arial" panose="020B0604020202020204" pitchFamily="34" charset="0"/>
              </a:rPr>
              <a:t>Themed Joint Session</a:t>
            </a:r>
            <a:endParaRPr lang="en-US" sz="2800" b="1" i="1"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B3DBBB1A-182C-334B-880F-1A59E7FB9ED7}"/>
              </a:ext>
            </a:extLst>
          </p:cNvPr>
          <p:cNvGrpSpPr/>
          <p:nvPr/>
        </p:nvGrpSpPr>
        <p:grpSpPr>
          <a:xfrm>
            <a:off x="85060" y="3883227"/>
            <a:ext cx="3275360" cy="3539430"/>
            <a:chOff x="85060" y="4068647"/>
            <a:chExt cx="3275360" cy="3539430"/>
          </a:xfrm>
        </p:grpSpPr>
        <p:sp>
          <p:nvSpPr>
            <p:cNvPr id="13" name="Rectangle 12">
              <a:extLst>
                <a:ext uri="{FF2B5EF4-FFF2-40B4-BE49-F238E27FC236}">
                  <a16:creationId xmlns:a16="http://schemas.microsoft.com/office/drawing/2014/main" id="{C6E8DEC2-470D-3845-896F-A730A3A0339C}"/>
                </a:ext>
              </a:extLst>
            </p:cNvPr>
            <p:cNvSpPr/>
            <p:nvPr/>
          </p:nvSpPr>
          <p:spPr>
            <a:xfrm>
              <a:off x="87925" y="4068647"/>
              <a:ext cx="3272495" cy="3539430"/>
            </a:xfrm>
            <a:prstGeom prst="rect">
              <a:avLst/>
            </a:prstGeom>
            <a:solidFill>
              <a:srgbClr val="E48797">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208B8251-DB7B-7A46-B558-2E8BBE5A507B}"/>
                </a:ext>
              </a:extLst>
            </p:cNvPr>
            <p:cNvSpPr txBox="1"/>
            <p:nvPr/>
          </p:nvSpPr>
          <p:spPr>
            <a:xfrm>
              <a:off x="85060" y="4068647"/>
              <a:ext cx="3226775" cy="3539430"/>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Recent boreal and austral wildfire seasons have exhibited an apparent graduation toward new extremes in wildfire behavior, explosive </a:t>
              </a:r>
              <a:r>
                <a:rPr lang="en-US" sz="1400" dirty="0" err="1">
                  <a:latin typeface="Arial" panose="020B0604020202020204" pitchFamily="34" charset="0"/>
                  <a:cs typeface="Arial" panose="020B0604020202020204" pitchFamily="34" charset="0"/>
                </a:rPr>
                <a:t>pyroconvection</a:t>
              </a:r>
              <a:r>
                <a:rPr lang="en-US" sz="1400" dirty="0">
                  <a:latin typeface="Arial" panose="020B0604020202020204" pitchFamily="34" charset="0"/>
                  <a:cs typeface="Arial" panose="020B0604020202020204" pitchFamily="34" charset="0"/>
                </a:rPr>
                <a:t>, and hemisphere-scale smoke plumes. Our motive for this session is to discuss and assess the impact of these and other extreme fire events on communities, weather, and climate.  Contributions to this session can focus on the details of specific events or upper atmospheric smoke plumes in general. We solicit papers on remote sensing (active and passive), in situ measurements, and modeling.</a:t>
              </a:r>
            </a:p>
          </p:txBody>
        </p:sp>
      </p:grpSp>
      <p:grpSp>
        <p:nvGrpSpPr>
          <p:cNvPr id="10" name="Group 9">
            <a:extLst>
              <a:ext uri="{FF2B5EF4-FFF2-40B4-BE49-F238E27FC236}">
                <a16:creationId xmlns:a16="http://schemas.microsoft.com/office/drawing/2014/main" id="{2DB06537-1675-0041-A644-58A0A0E96945}"/>
              </a:ext>
            </a:extLst>
          </p:cNvPr>
          <p:cNvGrpSpPr/>
          <p:nvPr/>
        </p:nvGrpSpPr>
        <p:grpSpPr>
          <a:xfrm>
            <a:off x="3522519" y="3883228"/>
            <a:ext cx="3263384" cy="3539429"/>
            <a:chOff x="3522519" y="4051348"/>
            <a:chExt cx="3263384" cy="1379247"/>
          </a:xfrm>
        </p:grpSpPr>
        <p:sp>
          <p:nvSpPr>
            <p:cNvPr id="15" name="Rectangle 14">
              <a:extLst>
                <a:ext uri="{FF2B5EF4-FFF2-40B4-BE49-F238E27FC236}">
                  <a16:creationId xmlns:a16="http://schemas.microsoft.com/office/drawing/2014/main" id="{7F84A2D3-8D5F-DB43-88BF-3871EB002937}"/>
                </a:ext>
              </a:extLst>
            </p:cNvPr>
            <p:cNvSpPr/>
            <p:nvPr/>
          </p:nvSpPr>
          <p:spPr>
            <a:xfrm>
              <a:off x="3522519" y="4051348"/>
              <a:ext cx="3263384" cy="1379247"/>
            </a:xfrm>
            <a:prstGeom prst="rect">
              <a:avLst/>
            </a:prstGeom>
            <a:solidFill>
              <a:srgbClr val="00477B">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36F60372-4A21-B244-AD93-BCF285D792E5}"/>
                </a:ext>
              </a:extLst>
            </p:cNvPr>
            <p:cNvSpPr txBox="1"/>
            <p:nvPr/>
          </p:nvSpPr>
          <p:spPr>
            <a:xfrm>
              <a:off x="3691171" y="4084952"/>
              <a:ext cx="2926080" cy="1151372"/>
            </a:xfrm>
            <a:prstGeom prst="rect">
              <a:avLst/>
            </a:prstGeom>
            <a:noFill/>
          </p:spPr>
          <p:txBody>
            <a:bodyPr wrap="square" rtlCol="0">
              <a:spAutoFit/>
            </a:bodyPr>
            <a:lstStyle/>
            <a:p>
              <a:pPr algn="ctr"/>
              <a:endParaRPr lang="en-US" b="1" dirty="0">
                <a:latin typeface="Arial" panose="020B0604020202020204" pitchFamily="34" charset="0"/>
                <a:cs typeface="Arial" panose="020B0604020202020204" pitchFamily="34" charset="0"/>
              </a:endParaRPr>
            </a:p>
            <a:p>
              <a:pPr algn="ctr"/>
              <a:endParaRPr lang="en-US" b="1" dirty="0">
                <a:latin typeface="Arial" panose="020B0604020202020204" pitchFamily="34" charset="0"/>
                <a:cs typeface="Arial" panose="020B0604020202020204" pitchFamily="34" charset="0"/>
              </a:endParaRPr>
            </a:p>
            <a:p>
              <a:pPr algn="ctr"/>
              <a:r>
                <a:rPr lang="en-US" b="1" dirty="0">
                  <a:latin typeface="Arial" panose="020B0604020202020204" pitchFamily="34" charset="0"/>
                  <a:cs typeface="Arial" panose="020B0604020202020204" pitchFamily="34" charset="0"/>
                </a:rPr>
                <a:t>SEEKING ABSTRACT </a:t>
              </a:r>
            </a:p>
            <a:p>
              <a:pPr algn="ctr"/>
              <a:r>
                <a:rPr lang="en-US" b="1" dirty="0">
                  <a:latin typeface="Arial" panose="020B0604020202020204" pitchFamily="34" charset="0"/>
                  <a:cs typeface="Arial" panose="020B0604020202020204" pitchFamily="34" charset="0"/>
                </a:rPr>
                <a:t>SUBMISSIONS</a:t>
              </a:r>
            </a:p>
            <a:p>
              <a:pPr algn="ctr"/>
              <a:br>
                <a:rPr lang="en-US" dirty="0">
                  <a:latin typeface="Arial" panose="020B0604020202020204" pitchFamily="34" charset="0"/>
                  <a:cs typeface="Arial" panose="020B0604020202020204" pitchFamily="34" charset="0"/>
                  <a:hlinkClick r:id="rId3"/>
                </a:rPr>
              </a:br>
              <a:endParaRPr lang="en-US" sz="1200" dirty="0">
                <a:solidFill>
                  <a:srgbClr val="00477B"/>
                </a:solidFill>
                <a:latin typeface="Arial" panose="020B0604020202020204" pitchFamily="34" charset="0"/>
                <a:cs typeface="Arial" panose="020B0604020202020204" pitchFamily="34" charset="0"/>
              </a:endParaRPr>
            </a:p>
            <a:p>
              <a:pPr algn="ctr"/>
              <a:endParaRPr lang="en-US" sz="1200" dirty="0">
                <a:solidFill>
                  <a:srgbClr val="00477B"/>
                </a:solidFill>
                <a:latin typeface="Arial" panose="020B0604020202020204" pitchFamily="34" charset="0"/>
                <a:cs typeface="Arial" panose="020B0604020202020204" pitchFamily="34" charset="0"/>
              </a:endParaRPr>
            </a:p>
            <a:p>
              <a:pPr algn="ctr"/>
              <a:r>
                <a:rPr lang="en-US" sz="1200" b="1" i="1" dirty="0">
                  <a:solidFill>
                    <a:srgbClr val="00477B"/>
                  </a:solidFill>
                  <a:latin typeface="Arial" panose="020B0604020202020204" pitchFamily="34" charset="0"/>
                  <a:cs typeface="Arial" panose="020B0604020202020204" pitchFamily="34" charset="0"/>
                </a:rPr>
                <a:t>This session is hosted by the 10</a:t>
              </a:r>
              <a:r>
                <a:rPr lang="en-US" sz="1200" b="1" i="1" baseline="30000" dirty="0">
                  <a:solidFill>
                    <a:srgbClr val="00477B"/>
                  </a:solidFill>
                  <a:latin typeface="Arial" panose="020B0604020202020204" pitchFamily="34" charset="0"/>
                  <a:cs typeface="Arial" panose="020B0604020202020204" pitchFamily="34" charset="0"/>
                </a:rPr>
                <a:t>th</a:t>
              </a:r>
              <a:r>
                <a:rPr lang="en-US" sz="1200" b="1" i="1" dirty="0">
                  <a:solidFill>
                    <a:srgbClr val="00477B"/>
                  </a:solidFill>
                  <a:latin typeface="Arial" panose="020B0604020202020204" pitchFamily="34" charset="0"/>
                  <a:cs typeface="Arial" panose="020B0604020202020204" pitchFamily="34" charset="0"/>
                </a:rPr>
                <a:t> Conference on Environment and Health and is co-chaired by Shubhayu Saha of the CDC and David Peterson and Michael Fromm, both of NRL.</a:t>
              </a:r>
            </a:p>
          </p:txBody>
        </p:sp>
      </p:grpSp>
      <p:pic>
        <p:nvPicPr>
          <p:cNvPr id="14" name="Picture 13">
            <a:extLst>
              <a:ext uri="{FF2B5EF4-FFF2-40B4-BE49-F238E27FC236}">
                <a16:creationId xmlns:a16="http://schemas.microsoft.com/office/drawing/2014/main" id="{52DE9B69-4AD0-E94E-8A2B-FB9F87BA7561}"/>
              </a:ext>
            </a:extLst>
          </p:cNvPr>
          <p:cNvPicPr>
            <a:picLocks noChangeAspect="1"/>
          </p:cNvPicPr>
          <p:nvPr/>
        </p:nvPicPr>
        <p:blipFill rotWithShape="1">
          <a:blip r:embed="rId4">
            <a:alphaModFix amt="50000"/>
          </a:blip>
          <a:srcRect t="18999"/>
          <a:stretch/>
        </p:blipFill>
        <p:spPr>
          <a:xfrm>
            <a:off x="-16608" y="7481025"/>
            <a:ext cx="6858000" cy="1658414"/>
          </a:xfrm>
          <a:prstGeom prst="rect">
            <a:avLst/>
          </a:prstGeom>
        </p:spPr>
      </p:pic>
    </p:spTree>
    <p:extLst>
      <p:ext uri="{BB962C8B-B14F-4D97-AF65-F5344CB8AC3E}">
        <p14:creationId xmlns:p14="http://schemas.microsoft.com/office/powerpoint/2010/main" val="41485996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198</TotalTime>
  <Words>75</Words>
  <Application>Microsoft Macintosh PowerPoint</Application>
  <PresentationFormat>On-screen Show (4:3)</PresentationFormat>
  <Paragraphs>16</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Augusta Williams</dc:creator>
  <cp:lastModifiedBy>Augusta Williams</cp:lastModifiedBy>
  <cp:revision>52</cp:revision>
  <cp:lastPrinted>2018-07-30T17:48:49Z</cp:lastPrinted>
  <dcterms:created xsi:type="dcterms:W3CDTF">2018-07-10T15:29:04Z</dcterms:created>
  <dcterms:modified xsi:type="dcterms:W3CDTF">2018-07-30T18:07:36Z</dcterms:modified>
</cp:coreProperties>
</file>

<file path=docProps/thumbnail.jpeg>
</file>